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10"/>
  </p:handoutMasterIdLst>
  <p:sldIdLst>
    <p:sldId id="256" r:id="rId2"/>
    <p:sldId id="276" r:id="rId3"/>
    <p:sldId id="267" r:id="rId4"/>
    <p:sldId id="261" r:id="rId5"/>
    <p:sldId id="273" r:id="rId6"/>
    <p:sldId id="275" r:id="rId7"/>
    <p:sldId id="274" r:id="rId8"/>
    <p:sldId id="278" r:id="rId9"/>
  </p:sldIdLst>
  <p:sldSz cx="9144000" cy="6858000" type="screen4x3"/>
  <p:notesSz cx="6858000" cy="9144000"/>
  <p:defaultTextStyle>
    <a:defPPr>
      <a:defRPr lang="sv-S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BA2"/>
    <a:srgbClr val="5C2A54"/>
    <a:srgbClr val="6F6964"/>
    <a:srgbClr val="8B0000"/>
    <a:srgbClr val="F3EAE2"/>
    <a:srgbClr val="CA9E67"/>
    <a:srgbClr val="FFFFFF"/>
    <a:srgbClr val="E5895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5" autoAdjust="0"/>
    <p:restoredTop sz="94648" autoAdjust="0"/>
  </p:normalViewPr>
  <p:slideViewPr>
    <p:cSldViewPr snapToGrid="0" snapToObjects="1" showGuides="1">
      <p:cViewPr varScale="1">
        <p:scale>
          <a:sx n="63" d="100"/>
          <a:sy n="63" d="100"/>
        </p:scale>
        <p:origin x="1380" y="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284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C4A7D6-6298-E640-8756-29B80AE3C42B}" type="datetimeFigureOut">
              <a:rPr lang="sv-SE" smtClean="0"/>
              <a:t>2023-05-08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09B126-E945-7445-B3DE-AE913672443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004315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1442590" y="1684834"/>
            <a:ext cx="6280623" cy="1099071"/>
          </a:xfrm>
        </p:spPr>
        <p:txBody>
          <a:bodyPr>
            <a:normAutofit/>
          </a:bodyPr>
          <a:lstStyle>
            <a:lvl1pPr algn="ctr">
              <a:defRPr sz="54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Lägg till rubrik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sv-SE" dirty="0"/>
              <a:t>xx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sv-SE"/>
              <a:t>yy</a:t>
            </a:r>
            <a:endParaRPr lang="sv-SE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053995" y="4358626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2053995" y="1191673"/>
            <a:ext cx="5486400" cy="316695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2053995" y="4964907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ktangel 16"/>
          <p:cNvSpPr/>
          <p:nvPr userDrawn="1"/>
        </p:nvSpPr>
        <p:spPr>
          <a:xfrm>
            <a:off x="-1" y="0"/>
            <a:ext cx="9144001" cy="6858000"/>
          </a:xfrm>
          <a:prstGeom prst="rect">
            <a:avLst/>
          </a:prstGeom>
          <a:solidFill>
            <a:srgbClr val="009BA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2053995" y="1640905"/>
            <a:ext cx="6689973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/>
              <a:t>SROI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2053995" y="2925762"/>
            <a:ext cx="5794121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ReMade4You</a:t>
            </a:r>
          </a:p>
        </p:txBody>
      </p:sp>
      <p:pic>
        <p:nvPicPr>
          <p:cNvPr id="12" name="Bildobjekt 11" descr="MF_logo_N_inv.eps"/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346255" y="5093766"/>
            <a:ext cx="1101528" cy="143830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4" r:id="rId3"/>
    <p:sldLayoutId id="2147483655" r:id="rId4"/>
    <p:sldLayoutId id="2147483657" r:id="rId5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l" defTabSz="457200" rtl="0" eaLnBrk="1" latinLnBrk="0" hangingPunct="1">
        <a:spcBef>
          <a:spcPct val="0"/>
        </a:spcBef>
        <a:buNone/>
        <a:defRPr sz="5400" b="1" i="0" kern="1200">
          <a:solidFill>
            <a:schemeClr val="bg1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rgbClr val="CA9E67"/>
        </a:buClr>
        <a:buFont typeface="Wingdings" charset="2"/>
        <a:buChar char="§"/>
        <a:defRPr sz="2400" b="0" i="0" kern="1200">
          <a:solidFill>
            <a:schemeClr val="bg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Clr>
          <a:srgbClr val="CA9E67"/>
        </a:buClr>
        <a:buFont typeface="Wingdings" charset="2"/>
        <a:buChar char="§"/>
        <a:defRPr sz="2400" b="0" i="0" kern="1200">
          <a:solidFill>
            <a:schemeClr val="bg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Clr>
          <a:srgbClr val="CA9E67"/>
        </a:buClr>
        <a:buFont typeface="Wingdings" charset="2"/>
        <a:buChar char="§"/>
        <a:defRPr sz="2400" b="0" i="0" kern="1200">
          <a:solidFill>
            <a:schemeClr val="bg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Clr>
          <a:srgbClr val="CA9E67"/>
        </a:buClr>
        <a:buFont typeface="Wingdings" charset="2"/>
        <a:buChar char="§"/>
        <a:defRPr sz="2400" b="0" i="0" kern="1200">
          <a:solidFill>
            <a:schemeClr val="bg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Clr>
          <a:srgbClr val="CA9E67"/>
        </a:buClr>
        <a:buFont typeface="Wingdings" charset="2"/>
        <a:buChar char="§"/>
        <a:defRPr sz="2400" b="0" i="0" kern="1200">
          <a:solidFill>
            <a:schemeClr val="bg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jan.svensson@coompanion.se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ikrofonden.se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442590" y="1684834"/>
            <a:ext cx="6280623" cy="2910917"/>
          </a:xfrm>
        </p:spPr>
        <p:txBody>
          <a:bodyPr>
            <a:noAutofit/>
          </a:bodyPr>
          <a:lstStyle/>
          <a:p>
            <a:r>
              <a:rPr lang="sv-SE" sz="2400" dirty="0"/>
              <a:t/>
            </a:r>
            <a:br>
              <a:rPr lang="sv-SE" sz="2400" dirty="0"/>
            </a:br>
            <a:r>
              <a:rPr lang="sv-SE" sz="3200" dirty="0"/>
              <a:t>Landsbygdsveckan</a:t>
            </a:r>
            <a:r>
              <a:rPr lang="sv-SE" sz="2400" dirty="0"/>
              <a:t/>
            </a:r>
            <a:br>
              <a:rPr lang="sv-SE" sz="2400" dirty="0"/>
            </a:br>
            <a:r>
              <a:rPr lang="sv-SE" sz="2400" dirty="0"/>
              <a:t/>
            </a:r>
            <a:br>
              <a:rPr lang="sv-SE" sz="2400" dirty="0"/>
            </a:br>
            <a:r>
              <a:rPr lang="sv-SE" sz="2400" dirty="0"/>
              <a:t/>
            </a:r>
            <a:br>
              <a:rPr lang="sv-SE" sz="2400" dirty="0"/>
            </a:br>
            <a:r>
              <a:rPr lang="sv-SE" sz="2400" dirty="0"/>
              <a:t/>
            </a:r>
            <a:br>
              <a:rPr lang="sv-SE" sz="2400" dirty="0"/>
            </a:br>
            <a:r>
              <a:rPr lang="sv-SE" sz="2400" dirty="0"/>
              <a:t>Samarbete mellan SLU och Lokalekonomidagarna samt </a:t>
            </a:r>
            <a:r>
              <a:rPr lang="sv-SE" sz="2400" dirty="0" err="1"/>
              <a:t>Coompanion</a:t>
            </a:r>
            <a:r>
              <a:rPr lang="sv-SE" sz="2400" dirty="0"/>
              <a:t>  och </a:t>
            </a:r>
            <a:r>
              <a:rPr lang="sv-SE" sz="2400" dirty="0" err="1"/>
              <a:t>Mikrofonden</a:t>
            </a:r>
            <a:r>
              <a:rPr lang="sv-SE" sz="3200" dirty="0"/>
              <a:t/>
            </a:r>
            <a:br>
              <a:rPr lang="sv-SE" sz="3200" dirty="0"/>
            </a:br>
            <a:r>
              <a:rPr lang="sv-SE" sz="6000" dirty="0"/>
              <a:t/>
            </a:r>
            <a:br>
              <a:rPr lang="sv-SE" sz="6000" dirty="0"/>
            </a:br>
            <a:r>
              <a:rPr lang="sv-SE" sz="3200" dirty="0">
                <a:solidFill>
                  <a:srgbClr val="0000FF"/>
                </a:solidFill>
              </a:rPr>
              <a:t>Jan Svensson</a:t>
            </a:r>
            <a:br>
              <a:rPr lang="sv-SE" sz="3200" dirty="0">
                <a:solidFill>
                  <a:srgbClr val="0000FF"/>
                </a:solidFill>
              </a:rPr>
            </a:br>
            <a:r>
              <a:rPr lang="sv-SE" sz="3200" dirty="0">
                <a:solidFill>
                  <a:srgbClr val="0000FF"/>
                </a:solidFill>
                <a:hlinkClick r:id="rId2"/>
              </a:rPr>
              <a:t>jan.svensson@coompanion.se</a:t>
            </a:r>
            <a:r>
              <a:rPr lang="sv-SE" sz="3200" dirty="0">
                <a:solidFill>
                  <a:srgbClr val="0000FF"/>
                </a:solidFill>
              </a:rPr>
              <a:t/>
            </a:r>
            <a:br>
              <a:rPr lang="sv-SE" sz="3200" dirty="0">
                <a:solidFill>
                  <a:srgbClr val="0000FF"/>
                </a:solidFill>
              </a:rPr>
            </a:br>
            <a:r>
              <a:rPr lang="sv-SE" sz="3200" dirty="0">
                <a:solidFill>
                  <a:srgbClr val="0000FF"/>
                </a:solidFill>
              </a:rPr>
              <a:t/>
            </a:r>
            <a:br>
              <a:rPr lang="sv-SE" sz="3200" dirty="0">
                <a:solidFill>
                  <a:srgbClr val="0000FF"/>
                </a:solidFill>
              </a:rPr>
            </a:br>
            <a:r>
              <a:rPr lang="sv-SE" sz="3200" dirty="0" err="1">
                <a:solidFill>
                  <a:srgbClr val="0000FF"/>
                </a:solidFill>
              </a:rPr>
              <a:t>Coompanion</a:t>
            </a:r>
            <a:r>
              <a:rPr lang="sv-SE" sz="3200" dirty="0">
                <a:solidFill>
                  <a:srgbClr val="0000FF"/>
                </a:solidFill>
              </a:rPr>
              <a:t> &amp; </a:t>
            </a:r>
            <a:r>
              <a:rPr lang="sv-SE" sz="3200" dirty="0" err="1">
                <a:solidFill>
                  <a:srgbClr val="0000FF"/>
                </a:solidFill>
              </a:rPr>
              <a:t>Mikrofonden</a:t>
            </a:r>
            <a:endParaRPr lang="sv-SE" sz="32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604818" y="262787"/>
            <a:ext cx="7139151" cy="788359"/>
          </a:xfrm>
        </p:spPr>
        <p:txBody>
          <a:bodyPr>
            <a:normAutofit/>
          </a:bodyPr>
          <a:lstStyle/>
          <a:p>
            <a:r>
              <a:rPr lang="sv-SE" sz="3600" dirty="0"/>
              <a:t>Vad gör </a:t>
            </a:r>
            <a:r>
              <a:rPr lang="sv-SE" dirty="0"/>
              <a:t>Coompanion</a:t>
            </a:r>
            <a:endParaRPr lang="sv-SE" sz="36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489364" y="1143000"/>
            <a:ext cx="6380747" cy="5893089"/>
          </a:xfrm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  <a:defRPr/>
            </a:pPr>
            <a:r>
              <a:rPr lang="sv-SE" dirty="0">
                <a:solidFill>
                  <a:srgbClr val="FFFF00"/>
                </a:solidFill>
              </a:rPr>
              <a:t>Gratis rådgivning till grupper (2 el fler) </a:t>
            </a:r>
          </a:p>
          <a:p>
            <a:pPr>
              <a:spcBef>
                <a:spcPct val="50000"/>
              </a:spcBef>
              <a:buFontTx/>
              <a:buChar char="•"/>
              <a:defRPr/>
            </a:pPr>
            <a:r>
              <a:rPr lang="sv-SE" dirty="0">
                <a:solidFill>
                  <a:srgbClr val="0000FF"/>
                </a:solidFill>
              </a:rPr>
              <a:t>Rådgivning kring hur finna kunder, organisera sin verksamhet, samarbetsavtal. </a:t>
            </a:r>
          </a:p>
          <a:p>
            <a:pPr>
              <a:spcBef>
                <a:spcPct val="50000"/>
              </a:spcBef>
              <a:buFontTx/>
              <a:buChar char="•"/>
              <a:defRPr/>
            </a:pPr>
            <a:r>
              <a:rPr lang="sv-SE" dirty="0"/>
              <a:t>Experter samverkan, offentlig upphandling </a:t>
            </a:r>
          </a:p>
          <a:p>
            <a:pPr>
              <a:spcBef>
                <a:spcPct val="50000"/>
              </a:spcBef>
              <a:buFontTx/>
              <a:buChar char="•"/>
              <a:defRPr/>
            </a:pPr>
            <a:r>
              <a:rPr lang="sv-SE" dirty="0"/>
              <a:t>Företagssamverkan, delägda företag, kooperativ, föreningar</a:t>
            </a:r>
          </a:p>
          <a:p>
            <a:pPr>
              <a:spcBef>
                <a:spcPct val="50000"/>
              </a:spcBef>
              <a:buFontTx/>
              <a:buChar char="•"/>
              <a:defRPr/>
            </a:pPr>
            <a:r>
              <a:rPr lang="sv-SE" dirty="0"/>
              <a:t>Offentligt finansierat av TVV, VGR, GBG stad</a:t>
            </a:r>
          </a:p>
          <a:p>
            <a:pPr>
              <a:spcBef>
                <a:spcPct val="50000"/>
              </a:spcBef>
              <a:buFontTx/>
              <a:buChar char="•"/>
              <a:defRPr/>
            </a:pPr>
            <a:r>
              <a:rPr lang="sv-SE" dirty="0"/>
              <a:t>Finns i 25 orter i Sverige</a:t>
            </a:r>
          </a:p>
          <a:p>
            <a:pPr>
              <a:spcBef>
                <a:spcPct val="50000"/>
              </a:spcBef>
              <a:buFontTx/>
              <a:buChar char="•"/>
              <a:defRPr/>
            </a:pPr>
            <a:r>
              <a:rPr lang="sv-SE" dirty="0"/>
              <a:t>120 anställda </a:t>
            </a:r>
          </a:p>
        </p:txBody>
      </p:sp>
    </p:spTree>
    <p:extLst>
      <p:ext uri="{BB962C8B-B14F-4D97-AF65-F5344CB8AC3E}">
        <p14:creationId xmlns:p14="http://schemas.microsoft.com/office/powerpoint/2010/main" val="23940559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604818" y="262787"/>
            <a:ext cx="7139151" cy="788359"/>
          </a:xfrm>
        </p:spPr>
        <p:txBody>
          <a:bodyPr>
            <a:normAutofit/>
          </a:bodyPr>
          <a:lstStyle/>
          <a:p>
            <a:r>
              <a:rPr lang="sv-SE" sz="3600" dirty="0"/>
              <a:t>Vad gör </a:t>
            </a:r>
            <a:r>
              <a:rPr lang="sv-SE" dirty="0" err="1"/>
              <a:t>Mikrofonden</a:t>
            </a:r>
            <a:endParaRPr lang="sv-SE" sz="36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489364" y="1143000"/>
            <a:ext cx="6380747" cy="5893089"/>
          </a:xfrm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  <a:defRPr/>
            </a:pPr>
            <a:r>
              <a:rPr lang="sv-SE" dirty="0"/>
              <a:t>Vi finansierar sociala företag, kooperativ, föreningar, byalag, samfund, stiftelser </a:t>
            </a:r>
          </a:p>
          <a:p>
            <a:pPr>
              <a:spcBef>
                <a:spcPct val="50000"/>
              </a:spcBef>
              <a:buFontTx/>
              <a:buChar char="•"/>
              <a:defRPr/>
            </a:pPr>
            <a:r>
              <a:rPr lang="sv-SE" dirty="0"/>
              <a:t>Genom att erbjuda garantier, förlagsinsatser, medlemsinsatser, såddkapital, aktieköp, </a:t>
            </a:r>
            <a:r>
              <a:rPr lang="sv-SE" dirty="0" err="1"/>
              <a:t>crowdfunding</a:t>
            </a:r>
            <a:r>
              <a:rPr lang="sv-SE" dirty="0"/>
              <a:t>, mm.</a:t>
            </a:r>
          </a:p>
          <a:p>
            <a:pPr>
              <a:spcBef>
                <a:spcPct val="50000"/>
              </a:spcBef>
              <a:buFontTx/>
              <a:buChar char="•"/>
              <a:defRPr/>
            </a:pPr>
            <a:r>
              <a:rPr lang="sv-SE" dirty="0">
                <a:hlinkClick r:id="rId2"/>
              </a:rPr>
              <a:t>www.mikrofonden.se</a:t>
            </a:r>
            <a:endParaRPr lang="sv-SE" dirty="0"/>
          </a:p>
          <a:p>
            <a:pPr>
              <a:spcBef>
                <a:spcPct val="50000"/>
              </a:spcBef>
              <a:buFontTx/>
              <a:buChar char="•"/>
              <a:defRPr/>
            </a:pPr>
            <a:r>
              <a:rPr lang="sv-SE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781440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604818" y="262787"/>
            <a:ext cx="7139151" cy="788359"/>
          </a:xfrm>
        </p:spPr>
        <p:txBody>
          <a:bodyPr>
            <a:normAutofit/>
          </a:bodyPr>
          <a:lstStyle/>
          <a:p>
            <a:r>
              <a:rPr lang="sv-SE" sz="3600" dirty="0"/>
              <a:t>Trender inom finansiering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489364" y="1143000"/>
            <a:ext cx="6380747" cy="5893089"/>
          </a:xfrm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  <a:defRPr/>
            </a:pPr>
            <a:r>
              <a:rPr lang="sv-SE" sz="1800" dirty="0"/>
              <a:t> </a:t>
            </a:r>
            <a:r>
              <a:rPr lang="sv-SE" dirty="0" err="1"/>
              <a:t>Crowdfunding</a:t>
            </a:r>
            <a:r>
              <a:rPr lang="sv-SE" dirty="0"/>
              <a:t> / Folkfinansiering</a:t>
            </a:r>
          </a:p>
          <a:p>
            <a:pPr marL="0" indent="0">
              <a:spcBef>
                <a:spcPct val="50000"/>
              </a:spcBef>
              <a:buNone/>
              <a:defRPr/>
            </a:pPr>
            <a:endParaRPr lang="sv-SE" dirty="0"/>
          </a:p>
          <a:p>
            <a:pPr>
              <a:spcBef>
                <a:spcPct val="50000"/>
              </a:spcBef>
              <a:buFontTx/>
              <a:buChar char="•"/>
              <a:defRPr/>
            </a:pPr>
            <a:r>
              <a:rPr lang="sv-SE" dirty="0"/>
              <a:t> </a:t>
            </a:r>
            <a:r>
              <a:rPr lang="sv-SE" dirty="0" err="1"/>
              <a:t>Bootstrapping</a:t>
            </a:r>
            <a:r>
              <a:rPr lang="sv-SE" dirty="0"/>
              <a:t> / starta företag med lite kapital !</a:t>
            </a:r>
          </a:p>
          <a:p>
            <a:pPr marL="0" indent="0">
              <a:spcBef>
                <a:spcPct val="50000"/>
              </a:spcBef>
              <a:buNone/>
              <a:defRPr/>
            </a:pPr>
            <a:endParaRPr lang="sv-SE" dirty="0"/>
          </a:p>
          <a:p>
            <a:pPr>
              <a:spcBef>
                <a:spcPct val="50000"/>
              </a:spcBef>
              <a:buFontTx/>
              <a:buChar char="•"/>
              <a:defRPr/>
            </a:pPr>
            <a:r>
              <a:rPr lang="sv-SE" dirty="0"/>
              <a:t> Social </a:t>
            </a:r>
            <a:r>
              <a:rPr lang="sv-SE" dirty="0" err="1"/>
              <a:t>investments</a:t>
            </a:r>
            <a:r>
              <a:rPr lang="sv-SE" dirty="0"/>
              <a:t> / Social </a:t>
            </a:r>
            <a:r>
              <a:rPr lang="sv-SE" dirty="0" err="1"/>
              <a:t>Banking</a:t>
            </a:r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0073151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604818" y="262787"/>
            <a:ext cx="7139151" cy="788359"/>
          </a:xfrm>
        </p:spPr>
        <p:txBody>
          <a:bodyPr>
            <a:normAutofit/>
          </a:bodyPr>
          <a:lstStyle/>
          <a:p>
            <a:r>
              <a:rPr lang="sv-SE" dirty="0"/>
              <a:t>Finansieringsm</a:t>
            </a:r>
            <a:r>
              <a:rPr lang="sv-SE" sz="3600" dirty="0"/>
              <a:t>etoder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489364" y="1143000"/>
            <a:ext cx="6380747" cy="5893089"/>
          </a:xfrm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  <a:defRPr/>
            </a:pPr>
            <a:r>
              <a:rPr lang="sv-SE" sz="2800" dirty="0"/>
              <a:t>Bidrag, sponsring, donationer, </a:t>
            </a:r>
            <a:r>
              <a:rPr lang="sv-SE" sz="2800" dirty="0" err="1"/>
              <a:t>inkind</a:t>
            </a:r>
            <a:r>
              <a:rPr lang="sv-SE" sz="2800" dirty="0"/>
              <a:t>, projektmedel</a:t>
            </a:r>
          </a:p>
          <a:p>
            <a:pPr>
              <a:spcBef>
                <a:spcPct val="50000"/>
              </a:spcBef>
              <a:buFontTx/>
              <a:buChar char="•"/>
              <a:defRPr/>
            </a:pPr>
            <a:r>
              <a:rPr lang="sv-SE" sz="2800" dirty="0"/>
              <a:t>Sälja tjänster-Överskott, eget kapital</a:t>
            </a:r>
          </a:p>
          <a:p>
            <a:pPr>
              <a:spcBef>
                <a:spcPct val="50000"/>
              </a:spcBef>
              <a:buFontTx/>
              <a:buChar char="•"/>
              <a:defRPr/>
            </a:pPr>
            <a:r>
              <a:rPr lang="sv-SE" sz="2800" dirty="0"/>
              <a:t>Banklån, kontokredit</a:t>
            </a:r>
          </a:p>
          <a:p>
            <a:pPr>
              <a:spcBef>
                <a:spcPct val="50000"/>
              </a:spcBef>
              <a:buFontTx/>
              <a:buChar char="•"/>
              <a:defRPr/>
            </a:pPr>
            <a:r>
              <a:rPr lang="sv-SE" sz="2800" dirty="0"/>
              <a:t>Garantier  / Borgensringar</a:t>
            </a:r>
          </a:p>
          <a:p>
            <a:pPr>
              <a:spcBef>
                <a:spcPct val="50000"/>
              </a:spcBef>
              <a:buFontTx/>
              <a:buChar char="•"/>
              <a:defRPr/>
            </a:pPr>
            <a:r>
              <a:rPr lang="sv-SE" sz="2800" dirty="0"/>
              <a:t>Riskvilligt externt kapital, investerande medlem, förlagsinsatser</a:t>
            </a:r>
          </a:p>
          <a:p>
            <a:pPr>
              <a:spcBef>
                <a:spcPct val="50000"/>
              </a:spcBef>
              <a:buFontTx/>
              <a:buChar char="•"/>
              <a:defRPr/>
            </a:pPr>
            <a:r>
              <a:rPr lang="sv-SE" sz="2800" dirty="0"/>
              <a:t>Cashmanagement</a:t>
            </a:r>
          </a:p>
          <a:p>
            <a:pPr>
              <a:spcBef>
                <a:spcPct val="50000"/>
              </a:spcBef>
              <a:buFontTx/>
              <a:buChar char="•"/>
              <a:defRPr/>
            </a:pPr>
            <a:endParaRPr lang="sv-SE" sz="1800" dirty="0"/>
          </a:p>
          <a:p>
            <a:pPr>
              <a:spcBef>
                <a:spcPct val="50000"/>
              </a:spcBef>
              <a:buFontTx/>
              <a:buChar char="•"/>
              <a:defRPr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0181447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604818" y="262787"/>
            <a:ext cx="7139151" cy="788359"/>
          </a:xfrm>
        </p:spPr>
        <p:txBody>
          <a:bodyPr>
            <a:normAutofit/>
          </a:bodyPr>
          <a:lstStyle/>
          <a:p>
            <a:r>
              <a:rPr lang="sv-SE" dirty="0" err="1"/>
              <a:t>Bootstrapping</a:t>
            </a:r>
            <a:endParaRPr lang="sv-SE" sz="36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489364" y="1143000"/>
            <a:ext cx="6380747" cy="5893089"/>
          </a:xfrm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  <a:defRPr/>
            </a:pPr>
            <a:r>
              <a:rPr lang="sv-SE" sz="1800" dirty="0">
                <a:solidFill>
                  <a:srgbClr val="FFFF00"/>
                </a:solidFill>
              </a:rPr>
              <a:t>Skaffa resurser till ingen ( eller låg kostnad)</a:t>
            </a:r>
          </a:p>
          <a:p>
            <a:pPr>
              <a:spcBef>
                <a:spcPct val="50000"/>
              </a:spcBef>
              <a:buFontTx/>
              <a:buChar char="•"/>
              <a:defRPr/>
            </a:pPr>
            <a:r>
              <a:rPr lang="sv-SE" sz="1800" dirty="0">
                <a:solidFill>
                  <a:srgbClr val="FF0000"/>
                </a:solidFill>
              </a:rPr>
              <a:t>Gör en lista på behov/aktivitet</a:t>
            </a:r>
          </a:p>
          <a:p>
            <a:pPr>
              <a:spcBef>
                <a:spcPct val="50000"/>
              </a:spcBef>
              <a:buFontTx/>
              <a:buChar char="•"/>
              <a:defRPr/>
            </a:pPr>
            <a:r>
              <a:rPr lang="sv-SE" sz="1800" b="1" dirty="0"/>
              <a:t>Gratisresurser </a:t>
            </a:r>
          </a:p>
          <a:p>
            <a:pPr>
              <a:spcBef>
                <a:spcPct val="50000"/>
              </a:spcBef>
              <a:buFontTx/>
              <a:buChar char="•"/>
              <a:defRPr/>
            </a:pPr>
            <a:r>
              <a:rPr lang="sv-SE" sz="1800" b="1" dirty="0"/>
              <a:t>Dela resurser</a:t>
            </a:r>
          </a:p>
          <a:p>
            <a:pPr>
              <a:spcBef>
                <a:spcPct val="50000"/>
              </a:spcBef>
              <a:buFontTx/>
              <a:buChar char="•"/>
              <a:defRPr/>
            </a:pPr>
            <a:r>
              <a:rPr lang="sv-SE" sz="1800" b="1" dirty="0"/>
              <a:t>Köpa begagnat</a:t>
            </a:r>
          </a:p>
          <a:p>
            <a:pPr>
              <a:spcBef>
                <a:spcPct val="50000"/>
              </a:spcBef>
              <a:buFontTx/>
              <a:buChar char="•"/>
              <a:defRPr/>
            </a:pPr>
            <a:r>
              <a:rPr lang="sv-SE" sz="1800" b="1" dirty="0"/>
              <a:t>Hyra</a:t>
            </a:r>
          </a:p>
          <a:p>
            <a:pPr>
              <a:spcBef>
                <a:spcPct val="50000"/>
              </a:spcBef>
              <a:buFontTx/>
              <a:buChar char="•"/>
              <a:defRPr/>
            </a:pPr>
            <a:r>
              <a:rPr lang="sv-SE" sz="1800" b="1" dirty="0"/>
              <a:t>Offentliga resurser</a:t>
            </a:r>
          </a:p>
          <a:p>
            <a:pPr>
              <a:spcBef>
                <a:spcPct val="50000"/>
              </a:spcBef>
              <a:buFontTx/>
              <a:buChar char="•"/>
              <a:defRPr/>
            </a:pPr>
            <a:endParaRPr lang="sv-SE" sz="1800" dirty="0"/>
          </a:p>
          <a:p>
            <a:pPr>
              <a:spcBef>
                <a:spcPct val="50000"/>
              </a:spcBef>
              <a:buFontTx/>
              <a:buChar char="•"/>
              <a:defRPr/>
            </a:pPr>
            <a:r>
              <a:rPr lang="sv-SE" sz="1800" u="sng" dirty="0"/>
              <a:t>Offentliga resurser</a:t>
            </a:r>
          </a:p>
          <a:p>
            <a:pPr>
              <a:spcBef>
                <a:spcPct val="50000"/>
              </a:spcBef>
              <a:buFontTx/>
              <a:buChar char="•"/>
              <a:defRPr/>
            </a:pPr>
            <a:r>
              <a:rPr lang="sv-SE" sz="1800" i="1" dirty="0"/>
              <a:t>- Projektmedel</a:t>
            </a:r>
          </a:p>
          <a:p>
            <a:pPr>
              <a:spcBef>
                <a:spcPct val="50000"/>
              </a:spcBef>
              <a:buFontTx/>
              <a:buChar char="•"/>
              <a:defRPr/>
            </a:pPr>
            <a:r>
              <a:rPr lang="sv-SE" sz="1800" i="1" dirty="0"/>
              <a:t>- AF medfinansierar arbetskraft</a:t>
            </a:r>
          </a:p>
          <a:p>
            <a:pPr>
              <a:spcBef>
                <a:spcPct val="50000"/>
              </a:spcBef>
              <a:buFontTx/>
              <a:buChar char="•"/>
              <a:defRPr/>
            </a:pPr>
            <a:r>
              <a:rPr lang="sv-SE" sz="1800" i="1" dirty="0"/>
              <a:t>Praktikanter</a:t>
            </a:r>
          </a:p>
          <a:p>
            <a:pPr>
              <a:spcBef>
                <a:spcPct val="50000"/>
              </a:spcBef>
              <a:buFontTx/>
              <a:buChar char="•"/>
              <a:defRPr/>
            </a:pPr>
            <a:r>
              <a:rPr lang="sv-SE" sz="1800" i="1" dirty="0"/>
              <a:t>Studenter</a:t>
            </a:r>
          </a:p>
          <a:p>
            <a:pPr lvl="1">
              <a:spcBef>
                <a:spcPct val="50000"/>
              </a:spcBef>
              <a:buFontTx/>
              <a:buChar char="•"/>
              <a:defRPr/>
            </a:pPr>
            <a:endParaRPr lang="sv-SE" sz="1800" dirty="0"/>
          </a:p>
          <a:p>
            <a:pPr lvl="1">
              <a:spcBef>
                <a:spcPct val="50000"/>
              </a:spcBef>
              <a:buFontTx/>
              <a:buChar char="•"/>
              <a:defRPr/>
            </a:pPr>
            <a:endParaRPr lang="sv-SE" sz="1800" dirty="0"/>
          </a:p>
          <a:p>
            <a:pPr lvl="1">
              <a:spcBef>
                <a:spcPct val="50000"/>
              </a:spcBef>
              <a:buFontTx/>
              <a:buChar char="•"/>
              <a:defRPr/>
            </a:pPr>
            <a:endParaRPr lang="sv-SE" sz="1800" dirty="0"/>
          </a:p>
          <a:p>
            <a:pPr lvl="1">
              <a:spcBef>
                <a:spcPct val="50000"/>
              </a:spcBef>
              <a:buFontTx/>
              <a:buChar char="•"/>
              <a:defRPr/>
            </a:pPr>
            <a:endParaRPr lang="sv-SE" sz="1800" dirty="0"/>
          </a:p>
          <a:p>
            <a:pPr lvl="1">
              <a:spcBef>
                <a:spcPct val="50000"/>
              </a:spcBef>
              <a:buFontTx/>
              <a:buChar char="•"/>
              <a:defRPr/>
            </a:pPr>
            <a:endParaRPr lang="sv-SE" sz="1800" dirty="0"/>
          </a:p>
        </p:txBody>
      </p:sp>
    </p:spTree>
    <p:extLst>
      <p:ext uri="{BB962C8B-B14F-4D97-AF65-F5344CB8AC3E}">
        <p14:creationId xmlns:p14="http://schemas.microsoft.com/office/powerpoint/2010/main" val="29244574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604818" y="262787"/>
            <a:ext cx="7139151" cy="788359"/>
          </a:xfrm>
        </p:spPr>
        <p:txBody>
          <a:bodyPr>
            <a:normAutofit/>
          </a:bodyPr>
          <a:lstStyle/>
          <a:p>
            <a:r>
              <a:rPr lang="sv-SE" dirty="0" err="1"/>
              <a:t>Crowdfunding</a:t>
            </a:r>
            <a:r>
              <a:rPr lang="sv-SE" dirty="0"/>
              <a:t>/ Folkfinansiering</a:t>
            </a:r>
            <a:endParaRPr lang="sv-SE" sz="36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489364" y="1143000"/>
            <a:ext cx="6380747" cy="5893089"/>
          </a:xfrm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  <a:defRPr/>
            </a:pPr>
            <a:r>
              <a:rPr lang="sv-SE" sz="1800" dirty="0"/>
              <a:t>3 olika nivåer</a:t>
            </a:r>
          </a:p>
          <a:p>
            <a:pPr lvl="1">
              <a:spcBef>
                <a:spcPct val="50000"/>
              </a:spcBef>
              <a:buFontTx/>
              <a:buChar char="•"/>
              <a:defRPr/>
            </a:pPr>
            <a:r>
              <a:rPr lang="sv-SE" sz="1800" dirty="0"/>
              <a:t>1. a Små bidrag, donationer utan kickback</a:t>
            </a:r>
          </a:p>
          <a:p>
            <a:pPr lvl="1">
              <a:spcBef>
                <a:spcPct val="50000"/>
              </a:spcBef>
              <a:buFontTx/>
              <a:buChar char="•"/>
              <a:defRPr/>
            </a:pPr>
            <a:r>
              <a:rPr lang="sv-SE" sz="1800" dirty="0"/>
              <a:t>1. b Små bidrag, donationer med kickback</a:t>
            </a:r>
          </a:p>
          <a:p>
            <a:pPr lvl="1">
              <a:spcBef>
                <a:spcPct val="50000"/>
              </a:spcBef>
              <a:buFontTx/>
              <a:buChar char="•"/>
              <a:defRPr/>
            </a:pPr>
            <a:r>
              <a:rPr lang="sv-SE" sz="1800" dirty="0"/>
              <a:t>2 Små lån / garantier (dvs återbetalning)</a:t>
            </a:r>
          </a:p>
          <a:p>
            <a:pPr lvl="1">
              <a:spcBef>
                <a:spcPct val="50000"/>
              </a:spcBef>
              <a:buFontTx/>
              <a:buChar char="•"/>
              <a:defRPr/>
            </a:pPr>
            <a:r>
              <a:rPr lang="sv-SE" sz="1800" dirty="0"/>
              <a:t>3 Andelar i AB, insatser i </a:t>
            </a:r>
            <a:r>
              <a:rPr lang="sv-SE" sz="1800" dirty="0" err="1"/>
              <a:t>ekför</a:t>
            </a:r>
            <a:endParaRPr lang="sv-SE" sz="1800" dirty="0"/>
          </a:p>
          <a:p>
            <a:pPr marL="457200" lvl="1" indent="0">
              <a:spcBef>
                <a:spcPct val="50000"/>
              </a:spcBef>
              <a:buNone/>
              <a:defRPr/>
            </a:pPr>
            <a:endParaRPr lang="sv-SE" sz="1800" dirty="0"/>
          </a:p>
          <a:p>
            <a:pPr lvl="1">
              <a:spcBef>
                <a:spcPct val="50000"/>
              </a:spcBef>
              <a:buFontTx/>
              <a:buChar char="•"/>
              <a:defRPr/>
            </a:pPr>
            <a:r>
              <a:rPr lang="sv-SE" sz="1800" dirty="0" err="1"/>
              <a:t>Ev</a:t>
            </a:r>
            <a:r>
              <a:rPr lang="sv-SE" sz="1800" dirty="0"/>
              <a:t> använd plattformar Kickstarter </a:t>
            </a:r>
            <a:r>
              <a:rPr lang="sv-SE" sz="1800" dirty="0" err="1"/>
              <a:t>mfl</a:t>
            </a:r>
            <a:endParaRPr lang="sv-SE" sz="1800" dirty="0"/>
          </a:p>
          <a:p>
            <a:pPr lvl="1">
              <a:spcBef>
                <a:spcPct val="50000"/>
              </a:spcBef>
              <a:buFontTx/>
              <a:buChar char="•"/>
              <a:defRPr/>
            </a:pPr>
            <a:endParaRPr lang="sv-SE" sz="1800" dirty="0"/>
          </a:p>
          <a:p>
            <a:pPr lvl="1">
              <a:spcBef>
                <a:spcPct val="50000"/>
              </a:spcBef>
              <a:buFontTx/>
              <a:buChar char="•"/>
              <a:defRPr/>
            </a:pPr>
            <a:r>
              <a:rPr lang="sv-SE" sz="1800" dirty="0"/>
              <a:t>Gör en plan för att nå finansiärer</a:t>
            </a:r>
          </a:p>
          <a:p>
            <a:pPr lvl="1">
              <a:spcBef>
                <a:spcPct val="50000"/>
              </a:spcBef>
              <a:buFontTx/>
              <a:buChar char="•"/>
              <a:defRPr/>
            </a:pPr>
            <a:r>
              <a:rPr lang="sv-SE" sz="1800" dirty="0"/>
              <a:t>Ett komplement, del av total finansiering ? </a:t>
            </a:r>
          </a:p>
          <a:p>
            <a:pPr lvl="1">
              <a:spcBef>
                <a:spcPct val="50000"/>
              </a:spcBef>
              <a:buFontTx/>
              <a:buChar char="•"/>
              <a:defRPr/>
            </a:pPr>
            <a:r>
              <a:rPr lang="sv-SE" sz="1800" dirty="0"/>
              <a:t>Ha tydlig social nytta</a:t>
            </a:r>
          </a:p>
          <a:p>
            <a:pPr lvl="1">
              <a:spcBef>
                <a:spcPct val="50000"/>
              </a:spcBef>
              <a:buFontTx/>
              <a:buChar char="•"/>
              <a:defRPr/>
            </a:pPr>
            <a:endParaRPr lang="sv-SE" sz="1800" dirty="0"/>
          </a:p>
          <a:p>
            <a:pPr lvl="1">
              <a:spcBef>
                <a:spcPct val="50000"/>
              </a:spcBef>
              <a:buFontTx/>
              <a:buChar char="•"/>
              <a:defRPr/>
            </a:pPr>
            <a:r>
              <a:rPr lang="sv-SE" sz="1800" dirty="0"/>
              <a:t>Tar tid!! Ni måste göra jobbet !!</a:t>
            </a:r>
          </a:p>
          <a:p>
            <a:pPr lvl="1">
              <a:spcBef>
                <a:spcPct val="50000"/>
              </a:spcBef>
              <a:buFontTx/>
              <a:buChar char="•"/>
              <a:defRPr/>
            </a:pPr>
            <a:endParaRPr lang="sv-SE" sz="1800" dirty="0"/>
          </a:p>
          <a:p>
            <a:pPr lvl="1">
              <a:spcBef>
                <a:spcPct val="50000"/>
              </a:spcBef>
              <a:buFontTx/>
              <a:buChar char="•"/>
              <a:defRPr/>
            </a:pPr>
            <a:endParaRPr lang="sv-SE" sz="1800" dirty="0"/>
          </a:p>
          <a:p>
            <a:pPr lvl="1">
              <a:spcBef>
                <a:spcPct val="50000"/>
              </a:spcBef>
              <a:buFontTx/>
              <a:buChar char="•"/>
              <a:defRPr/>
            </a:pPr>
            <a:endParaRPr lang="sv-SE" sz="1800" dirty="0"/>
          </a:p>
          <a:p>
            <a:pPr lvl="1">
              <a:spcBef>
                <a:spcPct val="50000"/>
              </a:spcBef>
              <a:buFontTx/>
              <a:buChar char="•"/>
              <a:defRPr/>
            </a:pPr>
            <a:endParaRPr lang="sv-SE" sz="1800" dirty="0"/>
          </a:p>
          <a:p>
            <a:pPr lvl="1">
              <a:spcBef>
                <a:spcPct val="50000"/>
              </a:spcBef>
              <a:buFontTx/>
              <a:buChar char="•"/>
              <a:defRPr/>
            </a:pPr>
            <a:endParaRPr lang="sv-SE" sz="1800" dirty="0"/>
          </a:p>
        </p:txBody>
      </p:sp>
    </p:spTree>
    <p:extLst>
      <p:ext uri="{BB962C8B-B14F-4D97-AF65-F5344CB8AC3E}">
        <p14:creationId xmlns:p14="http://schemas.microsoft.com/office/powerpoint/2010/main" val="5253515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604818" y="262787"/>
            <a:ext cx="7139151" cy="788359"/>
          </a:xfrm>
        </p:spPr>
        <p:txBody>
          <a:bodyPr>
            <a:normAutofit/>
          </a:bodyPr>
          <a:lstStyle/>
          <a:p>
            <a:r>
              <a:rPr lang="sv-SE" dirty="0"/>
              <a:t>Egenanställning</a:t>
            </a:r>
            <a:endParaRPr lang="sv-SE" sz="36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489364" y="1143000"/>
            <a:ext cx="6380747" cy="5893089"/>
          </a:xfrm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  <a:defRPr/>
            </a:pPr>
            <a:r>
              <a:rPr lang="sv-SE" sz="1800" dirty="0"/>
              <a:t>Istället för att starta eget företag</a:t>
            </a:r>
          </a:p>
          <a:p>
            <a:pPr>
              <a:spcBef>
                <a:spcPct val="50000"/>
              </a:spcBef>
              <a:buFontTx/>
              <a:buChar char="•"/>
              <a:defRPr/>
            </a:pPr>
            <a:r>
              <a:rPr lang="sv-SE" sz="1800" dirty="0"/>
              <a:t>Du fakturerar via ett </a:t>
            </a:r>
            <a:r>
              <a:rPr lang="sv-SE" sz="1800" dirty="0" err="1"/>
              <a:t>sk</a:t>
            </a:r>
            <a:r>
              <a:rPr lang="sv-SE" sz="1800" dirty="0"/>
              <a:t> Egenanställningsbolag</a:t>
            </a:r>
          </a:p>
          <a:p>
            <a:pPr>
              <a:spcBef>
                <a:spcPct val="50000"/>
              </a:spcBef>
              <a:buFontTx/>
              <a:buChar char="•"/>
              <a:defRPr/>
            </a:pPr>
            <a:r>
              <a:rPr lang="sv-SE" sz="1800" dirty="0"/>
              <a:t>Tex Frilansfinans, </a:t>
            </a:r>
            <a:r>
              <a:rPr lang="sv-SE" sz="1800" dirty="0" err="1"/>
              <a:t>Crowdcompany</a:t>
            </a:r>
            <a:r>
              <a:rPr lang="sv-SE" sz="1800" dirty="0"/>
              <a:t>, </a:t>
            </a:r>
            <a:r>
              <a:rPr lang="sv-SE" sz="1800" dirty="0" err="1"/>
              <a:t>Concoy</a:t>
            </a:r>
            <a:r>
              <a:rPr lang="sv-SE" sz="1800" dirty="0"/>
              <a:t> </a:t>
            </a:r>
            <a:r>
              <a:rPr lang="sv-SE" sz="1800" dirty="0" err="1"/>
              <a:t>mfl</a:t>
            </a:r>
            <a:endParaRPr lang="sv-SE" sz="1800" dirty="0"/>
          </a:p>
          <a:p>
            <a:pPr>
              <a:spcBef>
                <a:spcPct val="50000"/>
              </a:spcBef>
              <a:buFontTx/>
              <a:buChar char="•"/>
              <a:defRPr/>
            </a:pPr>
            <a:r>
              <a:rPr lang="sv-SE" sz="1800" dirty="0"/>
              <a:t>Du behöver inte ta ansvar för skatter, redovisning, försäkringar det gör egenanställningsbolaget</a:t>
            </a:r>
          </a:p>
          <a:p>
            <a:pPr>
              <a:spcBef>
                <a:spcPct val="50000"/>
              </a:spcBef>
              <a:buFontTx/>
              <a:buChar char="•"/>
              <a:defRPr/>
            </a:pPr>
            <a:r>
              <a:rPr lang="sv-SE" sz="1800" dirty="0"/>
              <a:t>Du måste själv skaffa kunder, leverera tjänst o se till att de betalar</a:t>
            </a:r>
          </a:p>
          <a:p>
            <a:pPr>
              <a:spcBef>
                <a:spcPct val="50000"/>
              </a:spcBef>
              <a:buFontTx/>
              <a:buChar char="•"/>
              <a:defRPr/>
            </a:pPr>
            <a:r>
              <a:rPr lang="sv-SE" sz="1800" dirty="0"/>
              <a:t>Du skickar fakturaunderlag till Egenanställningsbolaget som fakturerar kunden</a:t>
            </a:r>
          </a:p>
          <a:p>
            <a:pPr>
              <a:spcBef>
                <a:spcPct val="50000"/>
              </a:spcBef>
              <a:buFontTx/>
              <a:buChar char="•"/>
              <a:defRPr/>
            </a:pPr>
            <a:r>
              <a:rPr lang="sv-SE" sz="1800" dirty="0"/>
              <a:t>Funkar bra för tjänster</a:t>
            </a:r>
          </a:p>
          <a:p>
            <a:pPr>
              <a:spcBef>
                <a:spcPct val="50000"/>
              </a:spcBef>
              <a:buFontTx/>
              <a:buChar char="•"/>
              <a:defRPr/>
            </a:pPr>
            <a:r>
              <a:rPr lang="sv-SE" sz="1800" dirty="0"/>
              <a:t>Kan vara svårt med A-kassa, sjukskrivning, socialbidrag.</a:t>
            </a:r>
          </a:p>
          <a:p>
            <a:pPr>
              <a:spcBef>
                <a:spcPct val="50000"/>
              </a:spcBef>
              <a:buFontTx/>
              <a:buChar char="•"/>
              <a:defRPr/>
            </a:pPr>
            <a:endParaRPr lang="sv-SE" sz="1800" dirty="0"/>
          </a:p>
          <a:p>
            <a:pPr lvl="1">
              <a:spcBef>
                <a:spcPct val="50000"/>
              </a:spcBef>
              <a:buFontTx/>
              <a:buChar char="•"/>
              <a:defRPr/>
            </a:pPr>
            <a:endParaRPr lang="sv-SE" sz="1800" dirty="0"/>
          </a:p>
          <a:p>
            <a:pPr lvl="1">
              <a:spcBef>
                <a:spcPct val="50000"/>
              </a:spcBef>
              <a:buFontTx/>
              <a:buChar char="•"/>
              <a:defRPr/>
            </a:pPr>
            <a:endParaRPr lang="sv-SE" sz="1800" dirty="0"/>
          </a:p>
          <a:p>
            <a:pPr lvl="1">
              <a:spcBef>
                <a:spcPct val="50000"/>
              </a:spcBef>
              <a:buFontTx/>
              <a:buChar char="•"/>
              <a:defRPr/>
            </a:pPr>
            <a:endParaRPr lang="sv-SE" sz="1800" dirty="0"/>
          </a:p>
          <a:p>
            <a:pPr lvl="1">
              <a:spcBef>
                <a:spcPct val="50000"/>
              </a:spcBef>
              <a:buFontTx/>
              <a:buChar char="•"/>
              <a:defRPr/>
            </a:pPr>
            <a:endParaRPr lang="sv-SE" sz="1800" dirty="0"/>
          </a:p>
          <a:p>
            <a:pPr lvl="1">
              <a:spcBef>
                <a:spcPct val="50000"/>
              </a:spcBef>
              <a:buFontTx/>
              <a:buChar char="•"/>
              <a:defRPr/>
            </a:pPr>
            <a:endParaRPr lang="sv-SE" sz="1800" dirty="0"/>
          </a:p>
        </p:txBody>
      </p:sp>
    </p:spTree>
    <p:extLst>
      <p:ext uri="{BB962C8B-B14F-4D97-AF65-F5344CB8AC3E}">
        <p14:creationId xmlns:p14="http://schemas.microsoft.com/office/powerpoint/2010/main" val="35470829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223</TotalTime>
  <Words>318</Words>
  <Application>Microsoft Office PowerPoint</Application>
  <PresentationFormat>Bildspel på skärmen (4:3)</PresentationFormat>
  <Paragraphs>74</Paragraphs>
  <Slides>8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8</vt:i4>
      </vt:variant>
    </vt:vector>
  </HeadingPairs>
  <TitlesOfParts>
    <vt:vector size="12" baseType="lpstr">
      <vt:lpstr>Arial</vt:lpstr>
      <vt:lpstr>Calibri</vt:lpstr>
      <vt:lpstr>Wingdings</vt:lpstr>
      <vt:lpstr>Office-tema</vt:lpstr>
      <vt:lpstr> Landsbygdsveckan    Samarbete mellan SLU och Lokalekonomidagarna samt Coompanion  och Mikrofonden  Jan Svensson jan.svensson@coompanion.se  Coompanion &amp; Mikrofonden</vt:lpstr>
      <vt:lpstr>Vad gör Coompanion</vt:lpstr>
      <vt:lpstr>Vad gör Mikrofonden</vt:lpstr>
      <vt:lpstr>Trender inom finansiering</vt:lpstr>
      <vt:lpstr>Finansieringsmetoder</vt:lpstr>
      <vt:lpstr>Bootstrapping</vt:lpstr>
      <vt:lpstr>Crowdfunding/ Folkfinansiering</vt:lpstr>
      <vt:lpstr>Egenanställning</vt:lpstr>
    </vt:vector>
  </TitlesOfParts>
  <Company>Uplifting Concept Design 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Bild 1</dc:title>
  <dc:creator>Annika Larsson</dc:creator>
  <cp:lastModifiedBy>Tove Berg</cp:lastModifiedBy>
  <cp:revision>102</cp:revision>
  <cp:lastPrinted>2014-01-18T13:43:54Z</cp:lastPrinted>
  <dcterms:created xsi:type="dcterms:W3CDTF">2014-01-13T07:34:38Z</dcterms:created>
  <dcterms:modified xsi:type="dcterms:W3CDTF">2023-05-08T06:54:22Z</dcterms:modified>
</cp:coreProperties>
</file>